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9" r:id="rId2"/>
    <p:sldId id="296" r:id="rId3"/>
    <p:sldId id="299" r:id="rId4"/>
    <p:sldId id="300" r:id="rId5"/>
    <p:sldId id="297" r:id="rId6"/>
    <p:sldId id="288" r:id="rId7"/>
    <p:sldId id="289" r:id="rId8"/>
    <p:sldId id="268" r:id="rId9"/>
    <p:sldId id="302" r:id="rId10"/>
    <p:sldId id="307" r:id="rId11"/>
    <p:sldId id="308" r:id="rId12"/>
    <p:sldId id="295" r:id="rId13"/>
    <p:sldId id="305" r:id="rId14"/>
    <p:sldId id="301" r:id="rId15"/>
    <p:sldId id="303" r:id="rId16"/>
    <p:sldId id="306" r:id="rId17"/>
    <p:sldId id="277" r:id="rId18"/>
    <p:sldId id="256" r:id="rId19"/>
  </p:sldIdLst>
  <p:sldSz cx="12192000" cy="6858000"/>
  <p:notesSz cx="6858000" cy="9144000"/>
  <p:embeddedFontLst>
    <p:embeddedFont>
      <p:font typeface="나눔스퀘어라운드 ExtraBold" panose="020B0600000101010101" pitchFamily="50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나눔바른고딕" panose="020B0603020101020101" pitchFamily="50" charset="-127"/>
      <p:regular r:id="rId24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 Bold" panose="020B0600000101010101" pitchFamily="50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959"/>
    <a:srgbClr val="708989"/>
    <a:srgbClr val="406161"/>
    <a:srgbClr val="202C21"/>
    <a:srgbClr val="BF9000"/>
    <a:srgbClr val="A6774E"/>
    <a:srgbClr val="D9C6B0"/>
    <a:srgbClr val="FD5969"/>
    <a:srgbClr val="402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6623" autoAdjust="0"/>
  </p:normalViewPr>
  <p:slideViewPr>
    <p:cSldViewPr snapToGrid="0">
      <p:cViewPr varScale="1">
        <p:scale>
          <a:sx n="45" d="100"/>
          <a:sy n="45" d="100"/>
        </p:scale>
        <p:origin x="1496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4574C-060F-46B7-80B9-DDF6FB2AE356}" type="datetimeFigureOut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A24B7-348A-40CA-A5DC-16CDF941F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69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안녕하세요 </a:t>
            </a:r>
            <a:r>
              <a:rPr lang="ko-KR" altLang="en-US" baseline="0" dirty="0" err="1" smtClean="0"/>
              <a:t>카메오</a:t>
            </a:r>
            <a:r>
              <a:rPr lang="ko-KR" altLang="en-US" baseline="0" dirty="0" smtClean="0"/>
              <a:t> 프로젝트의 발표를 </a:t>
            </a:r>
            <a:r>
              <a:rPr lang="ko-KR" altLang="en-US" baseline="0" dirty="0" err="1" smtClean="0"/>
              <a:t>맡게된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박소현이라고합니다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err="1" smtClean="0"/>
              <a:t>어쩌다보니</a:t>
            </a:r>
            <a:r>
              <a:rPr lang="ko-KR" altLang="en-US" baseline="0" dirty="0" smtClean="0"/>
              <a:t> 발표를 전부 제가 </a:t>
            </a:r>
            <a:r>
              <a:rPr lang="ko-KR" altLang="en-US" baseline="0" dirty="0" err="1" smtClean="0"/>
              <a:t>맡게되었는데요</a:t>
            </a:r>
            <a:r>
              <a:rPr lang="ko-KR" altLang="en-US" baseline="0" dirty="0" smtClean="0"/>
              <a:t> 마지막 발표인 만큼 더 최선을 다해보겠습니다</a:t>
            </a:r>
            <a:r>
              <a:rPr lang="en-US" altLang="ko-KR" baseline="0" dirty="0" smtClean="0"/>
              <a:t>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우선 </a:t>
            </a:r>
            <a:r>
              <a:rPr lang="en-US" altLang="ko-KR" baseline="0" dirty="0" smtClean="0"/>
              <a:t>CAMEO</a:t>
            </a:r>
            <a:r>
              <a:rPr lang="ko-KR" altLang="en-US" baseline="0" dirty="0" smtClean="0"/>
              <a:t>를 만들게 된 배경에 대한 이야기와 </a:t>
            </a:r>
            <a:r>
              <a:rPr lang="en-US" altLang="ko-KR" baseline="0" dirty="0" smtClean="0"/>
              <a:t>CAMEO </a:t>
            </a:r>
            <a:r>
              <a:rPr lang="ko-KR" altLang="en-US" baseline="0" dirty="0" smtClean="0"/>
              <a:t>웹사이트가 움직이는 </a:t>
            </a:r>
            <a:r>
              <a:rPr lang="ko-KR" altLang="en-US" baseline="0" dirty="0" err="1" smtClean="0"/>
              <a:t>시연영상을</a:t>
            </a:r>
            <a:r>
              <a:rPr lang="ko-KR" altLang="en-US" baseline="0" dirty="0" smtClean="0"/>
              <a:t> 담은 </a:t>
            </a:r>
            <a:r>
              <a:rPr lang="en-US" altLang="ko-KR" baseline="0" dirty="0" err="1" smtClean="0"/>
              <a:t>ucc</a:t>
            </a:r>
            <a:r>
              <a:rPr lang="ko-KR" altLang="en-US" baseline="0" dirty="0" smtClean="0"/>
              <a:t>를 보여드릴 텐데요</a:t>
            </a:r>
            <a:r>
              <a:rPr lang="en-US" altLang="ko-KR" baseline="0" dirty="0" smtClean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앞 부분의 카페 사장님에 대한 인터뷰 내용은 실제 인터뷰  내용을 그대로 가지고 와 보았으니 그 점 참고하여 봐주시면 감사드리겠습니다</a:t>
            </a:r>
            <a:r>
              <a:rPr lang="en-US" altLang="ko-KR" baseline="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영산 먼저 보겠습니다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6891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다음과 같이 </a:t>
            </a:r>
            <a:r>
              <a:rPr lang="ko-KR" altLang="en-US" dirty="0" smtClean="0"/>
              <a:t>나의 </a:t>
            </a:r>
            <a:r>
              <a:rPr lang="en-US" altLang="ko-KR" dirty="0" smtClean="0"/>
              <a:t>CBTI</a:t>
            </a:r>
            <a:r>
              <a:rPr lang="ko-KR" altLang="en-US" dirty="0" smtClean="0"/>
              <a:t>유형은 무엇인지 알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이건 실제 저의 </a:t>
            </a:r>
            <a:r>
              <a:rPr lang="en-US" altLang="ko-KR" dirty="0" smtClean="0"/>
              <a:t>CBTI</a:t>
            </a:r>
            <a:r>
              <a:rPr lang="ko-KR" altLang="en-US" dirty="0" smtClean="0"/>
              <a:t>인데요 </a:t>
            </a:r>
            <a:r>
              <a:rPr lang="ko-KR" altLang="en-US" baseline="0" dirty="0" smtClean="0"/>
              <a:t>저랑 딱 맞는 </a:t>
            </a:r>
            <a:r>
              <a:rPr lang="ko-KR" altLang="en-US" baseline="0" dirty="0" err="1" smtClean="0"/>
              <a:t>유형이에요</a:t>
            </a:r>
            <a:r>
              <a:rPr lang="en-US" altLang="ko-KR" baseline="0" dirty="0" smtClean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카페 내부의 디자인 보단 바깥 풍경이 더 중요하고 카페엔 주로 공부하러 가거든요 </a:t>
            </a:r>
            <a:r>
              <a:rPr lang="ko-KR" altLang="en-US" baseline="0" dirty="0" err="1" smtClean="0"/>
              <a:t>ㅎㅎ</a:t>
            </a: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CBTI</a:t>
            </a:r>
            <a:r>
              <a:rPr lang="ko-KR" altLang="en-US" dirty="0" smtClean="0"/>
              <a:t>결과 내용이 세로로 길어서 아랫부분을 조금 잘라냈는데 이 슬라이드 부분과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096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요 부분이 원래는 한 페이지입니다</a:t>
            </a:r>
            <a:r>
              <a:rPr lang="en-US" altLang="ko-KR" dirty="0" smtClean="0"/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CBTI</a:t>
            </a:r>
            <a:r>
              <a:rPr lang="ko-KR" altLang="en-US" baseline="0" dirty="0" smtClean="0"/>
              <a:t> 유형 아래에는 내 유형에 대한 설명과 </a:t>
            </a:r>
            <a:r>
              <a:rPr lang="ko-KR" altLang="en-US" dirty="0" smtClean="0"/>
              <a:t>어떤 커피와 잘 맞는지 알 수 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0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잠시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지표에 대한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설명을 해드리자면 각 유형의 상세한 내용은 다음과 같습니다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커피를 선호하는 타입을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커피보단 다른 음료를 선호하는 타입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따뜻한 음료를 선호하는 타입을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아이스 음료를 선호하는 타입</a:t>
            </a: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카페를 선택할 때 커피의 맛을 선호하는 제일 타입을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뷰나 인테리어를 더 선호하는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달달한 맛을 선호하는 사람을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담백한 맛을 선호하는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타입을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나타대는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요소입니다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요소들이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어우려져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총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타입의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유형을 만들어 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913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CBTI</a:t>
            </a:r>
            <a:r>
              <a:rPr lang="ko-KR" altLang="en-US" dirty="0" smtClean="0"/>
              <a:t>검사가 완료되면 다음과 같이 유저 이름 오른쪽에 어떤 유형인지 기재할 수 있도록 하였는데요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통한 기대효과는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나와 같은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가진 작성자의 후기는 조금 더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눈여겨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볼 수 있고 해당 후기가 나와 얼마나 잘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맞을지에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대한 가늠을 할 수 있는 지표로 활용될 수 있으리라 기대하고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참고로 오른쪽 사진은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검색관련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기능인데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 검색 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계정아이디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혹은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유형별로 모아 검색할 수 있도록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구현해두었습니다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4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서로의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소식을 챙겨볼 수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팔로잉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기능은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잘 어우러지는 기능인데요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성향이 맞는 유저들의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챙겨보며 원하는 카페를 찾는 시간을 단축시킬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75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스크랩 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스크랩 기능은 마음에 드는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발견하였을 때 따로 나만의 공간에 저장할 수 있는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기능이구요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다음의 사진은 스크랩이 완료된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목록입니다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696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카페정보제공 기능입니다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특정 지역의 동네 카페에 대한 정보를 알 수 있는 기능으로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Selenium</a:t>
            </a:r>
            <a:r>
              <a:rPr lang="ko-KR" altLang="en-US" sz="2400" dirty="0" smtClean="0"/>
              <a:t>을 사용하여 </a:t>
            </a:r>
            <a:r>
              <a:rPr lang="ko-KR" altLang="en-US" sz="2400" dirty="0" err="1" smtClean="0"/>
              <a:t>스크래핑한</a:t>
            </a:r>
            <a:r>
              <a:rPr lang="ko-KR" altLang="en-US" sz="2400" dirty="0" smtClean="0"/>
              <a:t> 정보를 사용하여 구현하였으며 모든 </a:t>
            </a:r>
            <a:r>
              <a:rPr lang="ko-KR" altLang="en-US" sz="2400" dirty="0" err="1" smtClean="0"/>
              <a:t>프렌차이즈</a:t>
            </a:r>
            <a:r>
              <a:rPr lang="ko-KR" altLang="en-US" sz="2400" dirty="0" smtClean="0"/>
              <a:t> 카페에 대한 정보를 제외시키고 </a:t>
            </a:r>
            <a:r>
              <a:rPr lang="ko-KR" altLang="en-US" sz="2400" dirty="0" err="1" smtClean="0"/>
              <a:t>스크래핑하였습니다</a:t>
            </a:r>
            <a:r>
              <a:rPr lang="en-US" altLang="ko-KR" sz="240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결과적으로 소상공인들의 카페만 보여줌으로서 유저들이 더욱 동네카페에만 집중할 수 있도록 환경을 조성한 것</a:t>
            </a:r>
            <a:r>
              <a:rPr lang="ko-KR" altLang="en-US" sz="2400" baseline="0" dirty="0" smtClean="0"/>
              <a:t> 입니다</a:t>
            </a:r>
            <a:r>
              <a:rPr lang="en-US" altLang="ko-KR" sz="2400" baseline="0" dirty="0" smtClean="0"/>
              <a:t>.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708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24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16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baseline="0" dirty="0" smtClean="0"/>
              <a:t>영상 중간에 </a:t>
            </a:r>
            <a:r>
              <a:rPr lang="ko-KR" altLang="en-US" baseline="0" dirty="0" err="1" smtClean="0"/>
              <a:t>동네카페</a:t>
            </a:r>
            <a:r>
              <a:rPr lang="ko-KR" altLang="en-US" baseline="0" dirty="0" smtClean="0"/>
              <a:t> 사장님들 인터뷰하는 장면에서 외국인 사장님이 나오셔서 많이 놀래셨죠 </a:t>
            </a:r>
            <a:r>
              <a:rPr lang="ko-KR" altLang="en-US" baseline="0" dirty="0" err="1" smtClean="0"/>
              <a:t>ㅎㅎ</a:t>
            </a:r>
            <a:r>
              <a:rPr lang="ko-KR" altLang="en-US" baseline="0" dirty="0" smtClean="0"/>
              <a:t> 한국 </a:t>
            </a:r>
            <a:r>
              <a:rPr lang="ko-KR" altLang="en-US" baseline="0" dirty="0" err="1" smtClean="0"/>
              <a:t>사장님이라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생각해주시면서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시청해주셨으리라</a:t>
            </a:r>
            <a:r>
              <a:rPr lang="ko-KR" altLang="en-US" baseline="0" dirty="0" smtClean="0"/>
              <a:t> 믿으며 </a:t>
            </a:r>
            <a:r>
              <a:rPr lang="en-US" altLang="ko-KR" baseline="0" dirty="0" err="1" smtClean="0"/>
              <a:t>ppt</a:t>
            </a:r>
            <a:r>
              <a:rPr lang="ko-KR" altLang="en-US" baseline="0" dirty="0" smtClean="0"/>
              <a:t>발표를 시작해보겠습니다</a:t>
            </a:r>
            <a:r>
              <a:rPr lang="en-US" altLang="ko-KR" baseline="0" dirty="0" smtClean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영상에서 보셨다시피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동네카페를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위주로 커뮤니티를 생성한 이유는 코로나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힘들어진 소상공인들에게 조금이나마 힘이 되고자 만들었기 때문입니다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CAMEO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동네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카페만을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커뮤니티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공간입니다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406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세부적인 기능에 대한 발표를 하기에 앞서 영상에서는 미처 보여드리지 못한 부분에 대해서 살짝 </a:t>
            </a:r>
            <a:r>
              <a:rPr lang="ko-KR" altLang="en-US" baseline="0" dirty="0" err="1" smtClean="0"/>
              <a:t>보여드리자면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 </a:t>
            </a:r>
            <a:r>
              <a:rPr lang="en-US" altLang="ko-KR" baseline="0" dirty="0" smtClean="0"/>
              <a:t>CAMEO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‘</a:t>
            </a:r>
            <a:r>
              <a:rPr lang="ko-KR" altLang="en-US" baseline="0" dirty="0" err="1" smtClean="0"/>
              <a:t>반응형</a:t>
            </a:r>
            <a:r>
              <a:rPr lang="ko-KR" altLang="en-US" baseline="0" dirty="0" smtClean="0"/>
              <a:t> 웹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 방식을 선택했기 때문에 지금 보시는 것과 같이 각 단말의 종류에 따라 </a:t>
            </a:r>
            <a:r>
              <a:rPr lang="en-US" altLang="ko-KR" baseline="0" dirty="0" smtClean="0"/>
              <a:t>UI/UX</a:t>
            </a:r>
            <a:r>
              <a:rPr lang="ko-KR" altLang="en-US" baseline="0" dirty="0" smtClean="0"/>
              <a:t>도 조금 달라진 모습을 보실 수 있습니다</a:t>
            </a:r>
            <a:r>
              <a:rPr lang="en-US" altLang="ko-KR" baseline="0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91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자세히 보여드리면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너비가 </a:t>
            </a:r>
            <a:r>
              <a:rPr lang="ko-KR" altLang="en-US" baseline="0" dirty="0" smtClean="0"/>
              <a:t>넓은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에서는 보였던 상단 메뉴를 </a:t>
            </a:r>
            <a:r>
              <a:rPr lang="en-US" altLang="ko-KR" baseline="0" dirty="0" smtClean="0"/>
              <a:t>Mobile</a:t>
            </a:r>
            <a:r>
              <a:rPr lang="ko-KR" altLang="en-US" baseline="0" dirty="0" smtClean="0"/>
              <a:t>에서는 감추어지도록 구현하였습니다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지금부터는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CAMEO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세부적인 기능에 대하여 간략히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설명드려보겠습니다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 소셜 로그인 기능입니다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CAMEO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웹사이트에서 회원가입을 할 수 있는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 뿐만 아니라 </a:t>
            </a:r>
            <a:r>
              <a:rPr lang="en-US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활용한 소셜 로그인 방식을 구현하였습니다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 방식을 통하여 기존의 보안 문제였던 비밀번호 탈취와 접근권한 문제를 해결할 수 있었습니다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1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9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CAMEO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뱃지를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활용한 회원 등급 서비스를 제공하고 있습니다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회원등급 서비스를 이용한 예시를 들어보면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latinLnBrk="1"/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게시글을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읽은 유저가 해당 글이 도움이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되었다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느끼면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도움이 됩니다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버튼을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누르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 됩니다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해당 글을</a:t>
            </a:r>
            <a:r>
              <a:rPr lang="ko-KR" alt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작성한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작성자의 회원 점수가 올라가게 되고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일정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점수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점수가 쌓이면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회원의 등급이 상승하게 되는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atinLnBrk="1"/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반해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악의적으로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카페와 상관</a:t>
            </a:r>
            <a:r>
              <a:rPr lang="ko-KR" alt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없는 </a:t>
            </a:r>
            <a:r>
              <a:rPr lang="ko-KR" altLang="en-US" sz="11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ko-KR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ko-KR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작성할 경우 유저들이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도움이 되지 않습니다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＂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누르게 될 것이며 관리자가 주의 깊게 관리할 수 있습니다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열심히 문제가 되는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게시글에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신고를 해준 유저들은 회원 등급이 올라갈 것이며 일정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횟수 이상의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도움이 되지 않습니다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＂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얻은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회원은 회원 등급이 </a:t>
            </a:r>
            <a:r>
              <a:rPr lang="ko-KR" altLang="en-US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하락됩니다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endParaRPr lang="en-US" altLang="ko-KR" sz="11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결과적으로 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CAMEO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사용하는 유저들은 회원 등급을 통해 특정 회원이 작성한 글에 대한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신뢰도를 가늠할 수 </a:t>
            </a:r>
            <a:r>
              <a:rPr lang="ko-KR" alt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있습니다</a:t>
            </a:r>
            <a:r>
              <a:rPr lang="en-US" altLang="ko-KR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05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063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 등급 서비스는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게시글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성자에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겐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성취감 및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동기부여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요소로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찾는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유저들에겐 글에 대한 신뢰도를 가늠할 수 있는 지표로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활용되고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69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CAMEO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만의 </a:t>
            </a:r>
            <a:r>
              <a:rPr lang="ko-KR" altLang="en-US" sz="24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유니크한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기능인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소개해보겠습니다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요즘 정말 많이들 테스트해보는 성격유형검사인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MBTI</a:t>
            </a:r>
            <a:r>
              <a:rPr lang="ko-KR" altLang="en-US" sz="2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2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 </a:t>
            </a:r>
            <a:r>
              <a:rPr lang="ko-KR" altLang="en-US" sz="2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다들 한 번씩 해보셨죠</a:t>
            </a:r>
            <a:r>
              <a:rPr lang="en-US" altLang="ko-KR" sz="2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젊은 </a:t>
            </a:r>
            <a:r>
              <a:rPr lang="ko-KR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세대들의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SNS</a:t>
            </a:r>
            <a:r>
              <a:rPr lang="ko-KR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소통 방식 중 하나인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MBTI</a:t>
            </a:r>
            <a:r>
              <a:rPr lang="ko-KR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벤치마킹한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도입해보았습니다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CBTI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테스트는 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MBTI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테스트 방식과 유사하게 진행되는데요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여러 질문에 대한 답변을 통해 유저의 선호 커피 유형을 알 수 있는 테스트입니다</a:t>
            </a:r>
            <a:r>
              <a:rPr lang="en-US" altLang="ko-K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2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5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직접 보여드리고 싶어서 많은 질문 중 하나를 가져와봤습니다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이렇게 기존 </a:t>
            </a:r>
            <a:r>
              <a:rPr lang="en-US" altLang="ko-KR" dirty="0" smtClean="0"/>
              <a:t>MBTI</a:t>
            </a:r>
            <a:r>
              <a:rPr lang="ko-KR" altLang="en-US" dirty="0" smtClean="0"/>
              <a:t>를 진행하는 방식과 유사하게 </a:t>
            </a:r>
            <a:endParaRPr lang="en-US" altLang="ko-KR" dirty="0" smtClean="0"/>
          </a:p>
          <a:p>
            <a:r>
              <a:rPr lang="ko-KR" altLang="en-US" dirty="0" smtClean="0"/>
              <a:t>해당 질문에 대한 답을 하는 것으로 진행되며</a:t>
            </a:r>
            <a:endParaRPr lang="en-US" altLang="ko-KR" dirty="0" smtClean="0"/>
          </a:p>
          <a:p>
            <a:r>
              <a:rPr lang="ko-KR" altLang="en-US" dirty="0" smtClean="0"/>
              <a:t>테스트를 마치고 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DA24B7-348A-40CA-A5DC-16CDF941F5F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84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267DF-96E6-4BA4-BCC5-9278519F4456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929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FA915-6B59-4129-AD11-86F35AF282BD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65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0372-EC8B-4371-8D57-6D1165D4FBC4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697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BB7EA-A432-4522-89AB-EBC5623DA5C4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56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C69AE-92E5-429D-93BE-BCDF68B278F0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3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5B263-70A9-42E3-AD39-FAA57012D294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10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01BC-90D3-43B8-90DC-7D16722ABF12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7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A1739-B81A-4712-9EAE-5B32C691CCF0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989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153DF-272D-4548-9176-BC6FDDD5A9C5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97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888C8-E069-434F-9F88-C9AF7E30A16A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88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B01BF-AFC5-420E-92CD-38EA52F2F470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7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0A5FA-935B-48CB-8E4A-7CCEF4555C2F}" type="datetime1">
              <a:rPr lang="ko-KR" altLang="en-US" smtClean="0"/>
              <a:t>2021-08-20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CDB0-D3B9-41C0-9393-30FD74A1C9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78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-837159" y="-723656"/>
            <a:ext cx="5013743" cy="4480180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3277021" y="2067718"/>
            <a:ext cx="5190830" cy="2187735"/>
            <a:chOff x="5235678" y="1611174"/>
            <a:chExt cx="4301785" cy="1642888"/>
          </a:xfrm>
        </p:grpSpPr>
        <p:sp>
          <p:nvSpPr>
            <p:cNvPr id="8" name="TextBox 7"/>
            <p:cNvSpPr txBox="1"/>
            <p:nvPr/>
          </p:nvSpPr>
          <p:spPr>
            <a:xfrm>
              <a:off x="5235678" y="1845311"/>
              <a:ext cx="4301785" cy="122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dirty="0" smtClean="0">
                  <a:solidFill>
                    <a:srgbClr val="402A1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CAMEO</a:t>
              </a:r>
              <a:endParaRPr lang="ko-KR" altLang="en-US" sz="10000" dirty="0">
                <a:solidFill>
                  <a:srgbClr val="402A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245917" y="1611174"/>
              <a:ext cx="3874934" cy="358246"/>
              <a:chOff x="5245917" y="1611174"/>
              <a:chExt cx="3874934" cy="358246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245917" y="1611174"/>
                <a:ext cx="1861698" cy="35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 smtClean="0">
                    <a:solidFill>
                      <a:srgbClr val="3659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WEB DESIGN</a:t>
                </a:r>
                <a:endParaRPr lang="ko-KR" altLang="en-US" sz="2500" dirty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7107615" y="1783080"/>
                <a:ext cx="2013236" cy="0"/>
              </a:xfrm>
              <a:prstGeom prst="line">
                <a:avLst/>
              </a:prstGeom>
              <a:ln w="12700">
                <a:solidFill>
                  <a:srgbClr val="36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5359078" y="2895816"/>
              <a:ext cx="3988734" cy="358246"/>
              <a:chOff x="5359078" y="2895816"/>
              <a:chExt cx="3988734" cy="358246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7892520" y="2895816"/>
                <a:ext cx="1455292" cy="35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 smtClean="0">
                    <a:solidFill>
                      <a:srgbClr val="A6774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CONCEPT</a:t>
                </a:r>
                <a:endParaRPr lang="ko-KR" altLang="en-US" sz="2500" dirty="0">
                  <a:solidFill>
                    <a:srgbClr val="A6774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5359078" y="3063172"/>
                <a:ext cx="2403923" cy="7107"/>
              </a:xfrm>
              <a:prstGeom prst="line">
                <a:avLst/>
              </a:prstGeom>
              <a:ln w="12700">
                <a:solidFill>
                  <a:srgbClr val="A677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8685946" y="2896138"/>
            <a:ext cx="3825213" cy="3558573"/>
            <a:chOff x="4183394" y="3139206"/>
            <a:chExt cx="3825213" cy="355857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183394" y="3139206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TEAM. 3TO2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 rot="10800000" flipV="1">
              <a:off x="4183396" y="4318464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박소현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모서리가 둥근 직사각형 6"/>
            <p:cNvSpPr/>
            <p:nvPr/>
          </p:nvSpPr>
          <p:spPr>
            <a:xfrm rot="10800000" flipV="1">
              <a:off x="4183396" y="3718436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A677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김태헌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 rot="10800000" flipV="1">
              <a:off x="4183395" y="4918492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박준수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 rot="10800000" flipV="1">
              <a:off x="4183394" y="5539134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고소영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 rot="10800000" flipV="1">
              <a:off x="4183394" y="6157004"/>
              <a:ext cx="3825211" cy="540775"/>
            </a:xfrm>
            <a:prstGeom prst="roundRect">
              <a:avLst>
                <a:gd name="adj" fmla="val 50000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윤</a:t>
              </a:r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소영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 rot="2184435">
            <a:off x="-1395099" y="2977826"/>
            <a:ext cx="3244645" cy="540775"/>
          </a:xfrm>
          <a:prstGeom prst="roundRect">
            <a:avLst>
              <a:gd name="adj" fmla="val 50000"/>
            </a:avLst>
          </a:prstGeom>
          <a:solidFill>
            <a:srgbClr val="365959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27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979" y="1130823"/>
            <a:ext cx="6983832" cy="4565642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02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943" y="944466"/>
            <a:ext cx="7340977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93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03941" y="3016271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 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270302" y="3598678"/>
            <a:ext cx="36406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16</a:t>
            </a:r>
            <a:r>
              <a:rPr lang="ko-KR" altLang="en-US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가지 </a:t>
            </a:r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2511" y="2987764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28167" y="2993600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T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88559" y="2993629"/>
            <a:ext cx="1001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03941" y="4702214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99788" y="4702213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81137" y="4735420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</a:t>
            </a:r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65409" y="4694885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9476" y="2997821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H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 flipV="1">
            <a:off x="7385852" y="4429675"/>
            <a:ext cx="3328024" cy="126510"/>
          </a:xfrm>
          <a:prstGeom prst="rect">
            <a:avLst/>
          </a:prstGeom>
          <a:solidFill>
            <a:srgbClr val="D9C6B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28386" y="1197516"/>
            <a:ext cx="5014046" cy="678426"/>
            <a:chOff x="2584455" y="1870108"/>
            <a:chExt cx="5014046" cy="678426"/>
          </a:xfrm>
        </p:grpSpPr>
        <p:grpSp>
          <p:nvGrpSpPr>
            <p:cNvPr id="52" name="그룹 51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54" name="직사각형 53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02718" y="1867009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CBTI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473678" y="20654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BF9000"/>
                  </a:solidFill>
                </a:rPr>
                <a:t>선호커피유형 지표 </a:t>
              </a:r>
              <a:r>
                <a:rPr lang="ko-KR" altLang="en-US" dirty="0" smtClean="0"/>
                <a:t>도입</a:t>
              </a:r>
              <a:endParaRPr lang="ko-KR" altLang="en-US" dirty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33" name="그룹 32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48" name="모서리가 둥근 직사각형 47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4" name="모서리가 둥근 직사각형 33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4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7" y="1566543"/>
            <a:ext cx="6735754" cy="30976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6062" y="1623695"/>
            <a:ext cx="6499712" cy="370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70125" y="6127750"/>
            <a:ext cx="2743200" cy="365125"/>
          </a:xfrm>
        </p:spPr>
        <p:txBody>
          <a:bodyPr/>
          <a:lstStyle/>
          <a:p>
            <a:fld id="{2FD7CDB0-D3B9-41C0-9393-30FD74A1C990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28386" y="1197516"/>
            <a:ext cx="6421714" cy="678426"/>
            <a:chOff x="2584455" y="1870108"/>
            <a:chExt cx="5014046" cy="678426"/>
          </a:xfrm>
        </p:grpSpPr>
        <p:grpSp>
          <p:nvGrpSpPr>
            <p:cNvPr id="52" name="그룹 51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54" name="직사각형 53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02718" y="1867009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팔로우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473678" y="20654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선호하는 유저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ko-KR" altLang="en-US" b="1" dirty="0" err="1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팔로우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할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수 있는 기능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547040" y="5250962"/>
            <a:ext cx="8364814" cy="1271535"/>
            <a:chOff x="6912953" y="2280287"/>
            <a:chExt cx="4750657" cy="1271535"/>
          </a:xfrm>
        </p:grpSpPr>
        <p:sp>
          <p:nvSpPr>
            <p:cNvPr id="33" name="TextBox 32"/>
            <p:cNvSpPr txBox="1"/>
            <p:nvPr/>
          </p:nvSpPr>
          <p:spPr>
            <a:xfrm>
              <a:off x="6912953" y="2280287"/>
              <a:ext cx="27759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12953" y="3090157"/>
              <a:ext cx="4750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ko-KR" sz="2400" dirty="0" smtClean="0"/>
                <a:t>나와 </a:t>
              </a:r>
              <a:r>
                <a:rPr lang="en-US" altLang="ko-KR" sz="2400" b="1" dirty="0">
                  <a:solidFill>
                    <a:srgbClr val="BF9000"/>
                  </a:solidFill>
                </a:rPr>
                <a:t>CBTI</a:t>
              </a:r>
              <a:r>
                <a:rPr lang="ko-KR" altLang="ko-KR" sz="2400" b="1" dirty="0">
                  <a:solidFill>
                    <a:srgbClr val="BF9000"/>
                  </a:solidFill>
                </a:rPr>
                <a:t>성향이 맞는 </a:t>
              </a:r>
              <a:r>
                <a:rPr lang="ko-KR" altLang="ko-KR" sz="2400" b="1" dirty="0" smtClean="0">
                  <a:solidFill>
                    <a:srgbClr val="BF9000"/>
                  </a:solidFill>
                </a:rPr>
                <a:t>유저</a:t>
              </a:r>
              <a:r>
                <a:rPr lang="ko-KR" altLang="ko-KR" sz="2400" dirty="0" smtClean="0"/>
                <a:t>의 </a:t>
              </a:r>
              <a:r>
                <a:rPr lang="ko-KR" altLang="en-US" sz="2400" dirty="0" err="1" smtClean="0"/>
                <a:t>피드를</a:t>
              </a:r>
              <a:r>
                <a:rPr lang="en-US" altLang="ko-KR" sz="2400" dirty="0" smtClean="0"/>
                <a:t> </a:t>
              </a:r>
              <a:r>
                <a:rPr lang="ko-KR" altLang="ko-KR" sz="2400" dirty="0" smtClean="0"/>
                <a:t>챙겨볼 </a:t>
              </a:r>
              <a:r>
                <a:rPr lang="ko-KR" altLang="ko-KR" sz="2400" dirty="0"/>
                <a:t>수 </a:t>
              </a:r>
              <a:r>
                <a:rPr lang="ko-KR" altLang="ko-KR" sz="2400" dirty="0" smtClean="0"/>
                <a:t>있다</a:t>
              </a:r>
              <a:r>
                <a:rPr lang="en-US" altLang="ko-KR" sz="2400" dirty="0"/>
                <a:t>.</a:t>
              </a:r>
              <a:endParaRPr lang="ko-KR" altLang="ko-KR" sz="24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5" name="그룹 24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6" name="모서리가 둥근 직사각형 25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50" y="2350476"/>
            <a:ext cx="5870075" cy="333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8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70125" y="6127750"/>
            <a:ext cx="2743200" cy="365125"/>
          </a:xfrm>
        </p:spPr>
        <p:txBody>
          <a:bodyPr/>
          <a:lstStyle/>
          <a:p>
            <a:fld id="{2FD7CDB0-D3B9-41C0-9393-30FD74A1C990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28386" y="1197516"/>
            <a:ext cx="6421714" cy="678426"/>
            <a:chOff x="2584455" y="1870108"/>
            <a:chExt cx="5014046" cy="678426"/>
          </a:xfrm>
        </p:grpSpPr>
        <p:grpSp>
          <p:nvGrpSpPr>
            <p:cNvPr id="52" name="그룹 51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54" name="직사각형 53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02718" y="1867009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스크랩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473678" y="20654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마음에 드는 </a:t>
              </a:r>
              <a:r>
                <a:rPr lang="ko-KR" altLang="en-US" b="1" dirty="0" err="1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게시글</a:t>
              </a:r>
              <a:r>
                <a:rPr lang="ko-KR" altLang="en-US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저장</a:t>
              </a:r>
              <a:r>
                <a:rPr lang="en-US" altLang="ko-KR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5" name="그룹 24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6" name="모서리가 둥근 직사각형 25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01" y="2519413"/>
            <a:ext cx="10177848" cy="29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70125" y="6127750"/>
            <a:ext cx="2743200" cy="365125"/>
          </a:xfrm>
        </p:spPr>
        <p:txBody>
          <a:bodyPr/>
          <a:lstStyle/>
          <a:p>
            <a:fld id="{2FD7CDB0-D3B9-41C0-9393-30FD74A1C990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728386" y="1197516"/>
            <a:ext cx="6421714" cy="678426"/>
            <a:chOff x="2584455" y="1870108"/>
            <a:chExt cx="5014046" cy="678426"/>
          </a:xfrm>
        </p:grpSpPr>
        <p:grpSp>
          <p:nvGrpSpPr>
            <p:cNvPr id="52" name="그룹 51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54" name="직사각형 53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602718" y="1867009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카페정보제공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473678" y="20654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주변의 </a:t>
              </a:r>
              <a:r>
                <a:rPr lang="ko-KR" altLang="en-US" b="1" dirty="0" err="1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동네카페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알아보자</a:t>
              </a:r>
              <a:r>
                <a:rPr lang="en-US" altLang="ko-KR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!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5" name="그룹 24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6" name="모서리가 둥근 직사각형 25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692" y="2046564"/>
            <a:ext cx="7807714" cy="468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86187" y="225171"/>
              <a:ext cx="1969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최종목표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2678439" y="3896191"/>
            <a:ext cx="8120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동네 카페에 대한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부족 </a:t>
            </a:r>
            <a:r>
              <a:rPr lang="ko-KR" altLang="en-US" sz="2400" b="1" dirty="0" smtClean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해소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코로나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19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위축된 </a:t>
            </a:r>
            <a:r>
              <a:rPr lang="ko-KR" altLang="en-US" sz="2400" b="1" dirty="0" err="1" smtClean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소상공</a:t>
            </a:r>
            <a:r>
              <a:rPr lang="ko-KR" altLang="en-US" sz="2400" b="1" dirty="0" smtClean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시장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 활력</a:t>
            </a:r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동네 카페 정보의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접근성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정보의 </a:t>
            </a:r>
            <a:r>
              <a:rPr lang="ko-KR" altLang="en-US" sz="2400" b="1" dirty="0" smtClean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향상</a:t>
            </a:r>
            <a:endParaRPr lang="en-US" altLang="ko-KR" sz="2400" b="1" dirty="0" smtClean="0">
              <a:solidFill>
                <a:srgbClr val="BF9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b="1" dirty="0" smtClean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CBTI</a:t>
            </a:r>
            <a:r>
              <a:rPr lang="ko-KR" altLang="en-US" sz="2400" dirty="0" smtClean="0">
                <a:solidFill>
                  <a:srgbClr val="202C2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통한 같은 유형의 사람들끼리의 </a:t>
            </a:r>
            <a:r>
              <a:rPr lang="ko-KR" altLang="en-US" sz="2400" b="1" dirty="0">
                <a:solidFill>
                  <a:schemeClr val="accent4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유대감 형성</a:t>
            </a:r>
            <a:endParaRPr lang="en-US" altLang="ko-KR" sz="2400" b="1" dirty="0">
              <a:solidFill>
                <a:schemeClr val="accent4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532590" y="1485599"/>
            <a:ext cx="5190830" cy="2187735"/>
            <a:chOff x="5235678" y="1611174"/>
            <a:chExt cx="4301785" cy="1642888"/>
          </a:xfrm>
        </p:grpSpPr>
        <p:sp>
          <p:nvSpPr>
            <p:cNvPr id="32" name="TextBox 31"/>
            <p:cNvSpPr txBox="1"/>
            <p:nvPr/>
          </p:nvSpPr>
          <p:spPr>
            <a:xfrm>
              <a:off x="5235678" y="1845311"/>
              <a:ext cx="4301785" cy="122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0" dirty="0" smtClean="0">
                  <a:solidFill>
                    <a:srgbClr val="402A1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CAMEO</a:t>
              </a:r>
              <a:endParaRPr lang="ko-KR" altLang="en-US" sz="10000" dirty="0">
                <a:solidFill>
                  <a:srgbClr val="402A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245917" y="1611174"/>
              <a:ext cx="3874934" cy="358246"/>
              <a:chOff x="5245917" y="1611174"/>
              <a:chExt cx="3874934" cy="358246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5245917" y="1611174"/>
                <a:ext cx="1861698" cy="35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 smtClean="0">
                    <a:solidFill>
                      <a:srgbClr val="3659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WEB DESIGN</a:t>
                </a:r>
                <a:endParaRPr lang="ko-KR" altLang="en-US" sz="2500" dirty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7107615" y="1783080"/>
                <a:ext cx="2013236" cy="0"/>
              </a:xfrm>
              <a:prstGeom prst="line">
                <a:avLst/>
              </a:prstGeom>
              <a:ln w="12700">
                <a:solidFill>
                  <a:srgbClr val="36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그룹 33"/>
            <p:cNvGrpSpPr/>
            <p:nvPr/>
          </p:nvGrpSpPr>
          <p:grpSpPr>
            <a:xfrm>
              <a:off x="5359078" y="2895816"/>
              <a:ext cx="3988734" cy="358246"/>
              <a:chOff x="5359078" y="2895816"/>
              <a:chExt cx="3988734" cy="358246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892520" y="2895816"/>
                <a:ext cx="1455292" cy="35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dirty="0" smtClean="0">
                    <a:solidFill>
                      <a:srgbClr val="A6774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CONCEPT</a:t>
                </a:r>
                <a:endParaRPr lang="ko-KR" altLang="en-US" sz="2500" dirty="0">
                  <a:solidFill>
                    <a:srgbClr val="A6774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36" name="직선 연결선 35"/>
              <p:cNvCxnSpPr/>
              <p:nvPr/>
            </p:nvCxnSpPr>
            <p:spPr>
              <a:xfrm>
                <a:off x="5359078" y="3063172"/>
                <a:ext cx="2403923" cy="7107"/>
              </a:xfrm>
              <a:prstGeom prst="line">
                <a:avLst/>
              </a:prstGeom>
              <a:ln w="12700">
                <a:solidFill>
                  <a:srgbClr val="A677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그룹 26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8" name="그룹 27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70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18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900850" y="2557146"/>
            <a:ext cx="6725853" cy="1743708"/>
            <a:chOff x="5181601" y="1559985"/>
            <a:chExt cx="6725853" cy="1743708"/>
          </a:xfrm>
        </p:grpSpPr>
        <p:sp>
          <p:nvSpPr>
            <p:cNvPr id="8" name="TextBox 7"/>
            <p:cNvSpPr txBox="1"/>
            <p:nvPr/>
          </p:nvSpPr>
          <p:spPr>
            <a:xfrm>
              <a:off x="5181601" y="1724850"/>
              <a:ext cx="672585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800" dirty="0" smtClean="0">
                  <a:solidFill>
                    <a:srgbClr val="402A1C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THANK YOU</a:t>
              </a:r>
              <a:endParaRPr lang="ko-KR" altLang="en-US" sz="8800" dirty="0">
                <a:solidFill>
                  <a:srgbClr val="402A1C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235678" y="1559985"/>
              <a:ext cx="6383363" cy="338554"/>
              <a:chOff x="5235678" y="1559985"/>
              <a:chExt cx="6383363" cy="338554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5235678" y="1559985"/>
                <a:ext cx="1720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365959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CAMEO</a:t>
                </a:r>
                <a:endParaRPr lang="ko-KR" altLang="en-US" sz="1600" dirty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5946396" y="1793430"/>
                <a:ext cx="5672645" cy="0"/>
              </a:xfrm>
              <a:prstGeom prst="line">
                <a:avLst/>
              </a:prstGeom>
              <a:ln w="12700">
                <a:solidFill>
                  <a:srgbClr val="36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그룹 15"/>
            <p:cNvGrpSpPr/>
            <p:nvPr/>
          </p:nvGrpSpPr>
          <p:grpSpPr>
            <a:xfrm>
              <a:off x="5359078" y="2965139"/>
              <a:ext cx="6402311" cy="338554"/>
              <a:chOff x="5359078" y="2965139"/>
              <a:chExt cx="6402311" cy="33855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1045067" y="2965139"/>
                <a:ext cx="7163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rgbClr val="A6774E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3TO2</a:t>
                </a:r>
                <a:endParaRPr lang="ko-KR" altLang="en-US" sz="1600" dirty="0">
                  <a:solidFill>
                    <a:srgbClr val="A6774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5359078" y="3063172"/>
                <a:ext cx="5802886" cy="0"/>
              </a:xfrm>
              <a:prstGeom prst="line">
                <a:avLst/>
              </a:prstGeom>
              <a:ln w="12700">
                <a:solidFill>
                  <a:srgbClr val="A6774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3519">
            <a:off x="9819976" y="2165718"/>
            <a:ext cx="2333088" cy="233308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46" y="3859575"/>
            <a:ext cx="2255272" cy="22552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91" y="596185"/>
            <a:ext cx="2324549" cy="232454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884" y="4369319"/>
            <a:ext cx="2430264" cy="243026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07" y="-93674"/>
            <a:ext cx="2582391" cy="25823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9" y="3859575"/>
            <a:ext cx="2552771" cy="255277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90" y="4191613"/>
            <a:ext cx="2535373" cy="253537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916" y="-37342"/>
            <a:ext cx="2369217" cy="236921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55" y="851105"/>
            <a:ext cx="2618334" cy="26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28386" y="1197516"/>
            <a:ext cx="5081302" cy="678426"/>
            <a:chOff x="2584455" y="1870108"/>
            <a:chExt cx="5081302" cy="678426"/>
          </a:xfrm>
        </p:grpSpPr>
        <p:grpSp>
          <p:nvGrpSpPr>
            <p:cNvPr id="20" name="그룹 19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02718" y="1855434"/>
                <a:ext cx="1431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개인 카페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415803" y="2051619"/>
              <a:ext cx="3249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ko-KR" altLang="en-US" b="1" dirty="0" smtClean="0">
                  <a:solidFill>
                    <a:srgbClr val="BF9000"/>
                  </a:solidFill>
                </a:rPr>
                <a:t>비 브랜드 </a:t>
              </a:r>
              <a:r>
                <a:rPr lang="ko-KR" altLang="en-US" b="1" dirty="0" err="1" smtClean="0">
                  <a:solidFill>
                    <a:srgbClr val="BF9000"/>
                  </a:solidFill>
                </a:rPr>
                <a:t>커피숍만을</a:t>
              </a:r>
              <a:r>
                <a:rPr lang="ko-KR" altLang="en-US" b="1" dirty="0" smtClean="0">
                  <a:solidFill>
                    <a:srgbClr val="BF9000"/>
                  </a:solidFill>
                </a:rPr>
                <a:t> 지원</a:t>
              </a:r>
              <a:endParaRPr lang="ko-KR" altLang="ko-KR" b="1" dirty="0">
                <a:solidFill>
                  <a:srgbClr val="BF9000"/>
                </a:solidFill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812563" y="3060713"/>
            <a:ext cx="8039275" cy="3568059"/>
            <a:chOff x="4418935" y="2513762"/>
            <a:chExt cx="7959888" cy="3306047"/>
          </a:xfrm>
        </p:grpSpPr>
        <p:sp>
          <p:nvSpPr>
            <p:cNvPr id="22" name="TextBox 21"/>
            <p:cNvSpPr txBox="1"/>
            <p:nvPr/>
          </p:nvSpPr>
          <p:spPr>
            <a:xfrm>
              <a:off x="7140508" y="2513762"/>
              <a:ext cx="52383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32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18935" y="4665647"/>
              <a:ext cx="4750657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소상공인들의 </a:t>
              </a:r>
              <a:r>
                <a:rPr lang="ko-KR" altLang="en-US" sz="2400" b="1" dirty="0" smtClean="0">
                  <a:solidFill>
                    <a:schemeClr val="accent4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영업 활성화</a:t>
              </a:r>
              <a:endPara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비브랜드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커피숍의 </a:t>
              </a:r>
              <a:r>
                <a:rPr lang="ko-KR" altLang="en-US" sz="2400" b="1" dirty="0" smtClean="0">
                  <a:solidFill>
                    <a:schemeClr val="accent4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경쟁력 강화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724853" y="2950266"/>
            <a:ext cx="2963213" cy="2159515"/>
            <a:chOff x="1726384" y="2396047"/>
            <a:chExt cx="3050859" cy="2402425"/>
          </a:xfrm>
        </p:grpSpPr>
        <p:pic>
          <p:nvPicPr>
            <p:cNvPr id="29" name="Picture 8" descr="커피]스타벅스 로고 jpg,png,ai : 네이버 블로그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63" t="26126" r="25940" b="26329"/>
            <a:stretch/>
          </p:blipFill>
          <p:spPr bwMode="auto">
            <a:xfrm>
              <a:off x="1726384" y="3704851"/>
              <a:ext cx="853726" cy="85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0" descr="해외 커피 브랜드의 무덤&amp;#39;이라 불리는 &amp;#39;이 나라&amp;#39; | 1boon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0464" y="2396047"/>
              <a:ext cx="1366779" cy="892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 descr="이디야 - 나무위키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6367" y="3734352"/>
              <a:ext cx="810874" cy="810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6" descr="매장 상세 : 스타필드 코엑스몰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0705" y="2538041"/>
              <a:ext cx="866706" cy="866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3652" y="2842149"/>
              <a:ext cx="1956323" cy="19563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4" name="그룹 33"/>
          <p:cNvGrpSpPr/>
          <p:nvPr/>
        </p:nvGrpSpPr>
        <p:grpSpPr>
          <a:xfrm>
            <a:off x="7260369" y="2657657"/>
            <a:ext cx="3110547" cy="2590122"/>
            <a:chOff x="7295094" y="2236521"/>
            <a:chExt cx="3418782" cy="2887086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365" y="3103578"/>
              <a:ext cx="2020029" cy="2020029"/>
            </a:xfrm>
            <a:prstGeom prst="rect">
              <a:avLst/>
            </a:prstGeom>
          </p:spPr>
        </p:pic>
        <p:sp>
          <p:nvSpPr>
            <p:cNvPr id="36" name="모서리가 둥근 사각형 설명선 35"/>
            <p:cNvSpPr/>
            <p:nvPr/>
          </p:nvSpPr>
          <p:spPr>
            <a:xfrm>
              <a:off x="7295094" y="2613495"/>
              <a:ext cx="771273" cy="546811"/>
            </a:xfrm>
            <a:prstGeom prst="wedgeRoundRectCallout">
              <a:avLst>
                <a:gd name="adj1" fmla="val -1803"/>
                <a:gd name="adj2" fmla="val 79433"/>
                <a:gd name="adj3" fmla="val 16667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rgbClr val="FD59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♥</a:t>
              </a:r>
              <a:endParaRPr lang="ko-KR" altLang="en-US" sz="2400" dirty="0">
                <a:solidFill>
                  <a:srgbClr val="FD59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37" name="모서리가 둥근 사각형 설명선 36"/>
            <p:cNvSpPr/>
            <p:nvPr/>
          </p:nvSpPr>
          <p:spPr>
            <a:xfrm flipH="1">
              <a:off x="10102635" y="2886901"/>
              <a:ext cx="611241" cy="433353"/>
            </a:xfrm>
            <a:prstGeom prst="wedgeRoundRectCallout">
              <a:avLst>
                <a:gd name="adj1" fmla="val -1803"/>
                <a:gd name="adj2" fmla="val 79433"/>
                <a:gd name="adj3" fmla="val 1666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👍</a:t>
              </a:r>
              <a:endParaRPr lang="ko-KR" altLang="en-US" sz="2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4" name="모서리가 둥근 사각형 설명선 43"/>
            <p:cNvSpPr/>
            <p:nvPr/>
          </p:nvSpPr>
          <p:spPr>
            <a:xfrm>
              <a:off x="8202609" y="2236521"/>
              <a:ext cx="881892" cy="501372"/>
            </a:xfrm>
            <a:prstGeom prst="wedgeRoundRectCallout">
              <a:avLst>
                <a:gd name="adj1" fmla="val -1803"/>
                <a:gd name="adj2" fmla="val 79433"/>
                <a:gd name="adj3" fmla="val 16667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accent4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👍</a:t>
              </a:r>
              <a:endParaRPr lang="ko-KR" altLang="en-US" sz="2400" dirty="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45" name="모서리가 둥근 사각형 설명선 44"/>
            <p:cNvSpPr/>
            <p:nvPr/>
          </p:nvSpPr>
          <p:spPr>
            <a:xfrm flipH="1">
              <a:off x="9352344" y="2613433"/>
              <a:ext cx="529189" cy="375180"/>
            </a:xfrm>
            <a:prstGeom prst="wedgeRoundRectCallout">
              <a:avLst>
                <a:gd name="adj1" fmla="val -1803"/>
                <a:gd name="adj2" fmla="val 79433"/>
                <a:gd name="adj3" fmla="val 16667"/>
              </a:avLst>
            </a:prstGeom>
            <a:solidFill>
              <a:srgbClr val="D9C6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rgbClr val="FD5969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♥</a:t>
              </a:r>
              <a:endParaRPr lang="ko-KR" altLang="en-US" dirty="0">
                <a:solidFill>
                  <a:srgbClr val="FD5969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46" name="이등변 삼각형 45"/>
          <p:cNvSpPr/>
          <p:nvPr/>
        </p:nvSpPr>
        <p:spPr>
          <a:xfrm rot="5400000">
            <a:off x="5757711" y="3800171"/>
            <a:ext cx="627163" cy="446945"/>
          </a:xfrm>
          <a:prstGeom prst="triangle">
            <a:avLst/>
          </a:prstGeom>
          <a:solidFill>
            <a:srgbClr val="36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48" name="그룹 47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50" name="모서리가 둥근 직사각형 49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9" name="모서리가 둥근 직사각형 48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0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3</a:t>
            </a:fld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95631" y="1832066"/>
            <a:ext cx="10977587" cy="3842213"/>
            <a:chOff x="728386" y="1447417"/>
            <a:chExt cx="10977587" cy="38422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386" y="2454735"/>
              <a:ext cx="4729621" cy="283489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l="910" r="1"/>
            <a:stretch/>
          </p:blipFill>
          <p:spPr>
            <a:xfrm>
              <a:off x="9556472" y="1447417"/>
              <a:ext cx="2149501" cy="384221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2727" y="2079705"/>
              <a:ext cx="3629025" cy="320992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9" name="TextBox 38"/>
          <p:cNvSpPr txBox="1"/>
          <p:nvPr/>
        </p:nvSpPr>
        <p:spPr>
          <a:xfrm>
            <a:off x="2617608" y="5793288"/>
            <a:ext cx="274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endParaRPr lang="ko-KR" altLang="en-US" sz="24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0355" y="5894684"/>
            <a:ext cx="274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Tablet</a:t>
            </a:r>
            <a:endParaRPr lang="ko-KR" altLang="en-US" sz="24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33322" y="5894684"/>
            <a:ext cx="2742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</a:t>
            </a:r>
            <a:endParaRPr lang="ko-KR" altLang="en-US" sz="24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32" name="모서리가 둥근 직사각형 31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728386" y="1197516"/>
            <a:ext cx="7559087" cy="678426"/>
            <a:chOff x="2584455" y="1870108"/>
            <a:chExt cx="5741862" cy="678426"/>
          </a:xfrm>
        </p:grpSpPr>
        <p:grpSp>
          <p:nvGrpSpPr>
            <p:cNvPr id="50" name="그룹 49"/>
            <p:cNvGrpSpPr/>
            <p:nvPr/>
          </p:nvGrpSpPr>
          <p:grpSpPr>
            <a:xfrm>
              <a:off x="2584455" y="1870108"/>
              <a:ext cx="5741862" cy="678426"/>
              <a:chOff x="2476300" y="1693126"/>
              <a:chExt cx="5741862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52" name="직사각형 51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2602719" y="1878451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반응형</a:t>
                </a:r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레이아웃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4159045" y="1693126"/>
                <a:ext cx="4059117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1" name="TextBox 50"/>
            <p:cNvSpPr txBox="1"/>
            <p:nvPr/>
          </p:nvSpPr>
          <p:spPr>
            <a:xfrm>
              <a:off x="4473677" y="2040044"/>
              <a:ext cx="3679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@media </a:t>
              </a:r>
              <a:r>
                <a:rPr lang="en-US" altLang="ko-KR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queries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이용한 </a:t>
              </a:r>
              <a:r>
                <a:rPr lang="ko-KR" altLang="en-US" b="1" dirty="0" err="1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</a:t>
              </a:r>
              <a:r>
                <a:rPr lang="ko-KR" altLang="en-US" b="1" dirty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레이아웃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6" name="그룹 25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28" name="모서리가 둥근 직사각형 27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7" name="모서리가 둥근 직사각형 26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22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516511" y="2734181"/>
            <a:ext cx="8793163" cy="3253690"/>
            <a:chOff x="1687129" y="2618434"/>
            <a:chExt cx="9166589" cy="325369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7129" y="4335950"/>
              <a:ext cx="3166882" cy="153617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b="31765"/>
            <a:stretch/>
          </p:blipFill>
          <p:spPr>
            <a:xfrm>
              <a:off x="1687129" y="2618434"/>
              <a:ext cx="9166589" cy="137483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3553428" y="2618434"/>
              <a:ext cx="1759352" cy="59932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63150" y="3098430"/>
            <a:ext cx="274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PC</a:t>
            </a:r>
            <a:endParaRPr lang="ko-KR" altLang="en-US" sz="36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670" y="4967251"/>
            <a:ext cx="2742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Mobile</a:t>
            </a:r>
            <a:endParaRPr lang="ko-KR" altLang="en-US" sz="36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28386" y="1197516"/>
            <a:ext cx="7559087" cy="678426"/>
            <a:chOff x="2584455" y="1870108"/>
            <a:chExt cx="5741862" cy="678426"/>
          </a:xfrm>
        </p:grpSpPr>
        <p:grpSp>
          <p:nvGrpSpPr>
            <p:cNvPr id="26" name="그룹 25"/>
            <p:cNvGrpSpPr/>
            <p:nvPr/>
          </p:nvGrpSpPr>
          <p:grpSpPr>
            <a:xfrm>
              <a:off x="2584455" y="1870108"/>
              <a:ext cx="5741862" cy="678426"/>
              <a:chOff x="2476300" y="1693126"/>
              <a:chExt cx="5741862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28" name="직사각형 27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602719" y="1878451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반응형</a:t>
                </a:r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레이아웃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4159045" y="1693126"/>
                <a:ext cx="4059117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473677" y="2040044"/>
              <a:ext cx="3679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CSS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dirty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@media </a:t>
              </a:r>
              <a:r>
                <a:rPr lang="en-US" altLang="ko-KR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queries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이용한 </a:t>
              </a:r>
              <a:r>
                <a:rPr lang="ko-KR" altLang="en-US" b="1" dirty="0" err="1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반응형</a:t>
              </a:r>
              <a:r>
                <a:rPr lang="ko-KR" altLang="en-US" b="1" dirty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레이아웃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41" name="그룹 40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42" name="모서리가 둥근 직사각형 41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16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28386" y="1197516"/>
            <a:ext cx="5014046" cy="678426"/>
            <a:chOff x="2584455" y="1870108"/>
            <a:chExt cx="5014046" cy="678426"/>
          </a:xfrm>
        </p:grpSpPr>
        <p:grpSp>
          <p:nvGrpSpPr>
            <p:cNvPr id="20" name="그룹 19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02718" y="1832284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소셜 로그인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473678" y="20400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OAuth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활용한 </a:t>
              </a:r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소셜 로그인</a:t>
              </a:r>
              <a:endParaRPr lang="ko-KR" altLang="en-US" b="1" dirty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60" y="1232839"/>
            <a:ext cx="719351" cy="72145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486533" y="1450352"/>
            <a:ext cx="361310" cy="286432"/>
            <a:chOff x="5530977" y="3617594"/>
            <a:chExt cx="919353" cy="42291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977" y="3617594"/>
              <a:ext cx="422910" cy="42291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420" y="3617594"/>
              <a:ext cx="422910" cy="422910"/>
            </a:xfrm>
            <a:prstGeom prst="rect">
              <a:avLst/>
            </a:prstGeom>
          </p:spPr>
        </p:pic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534" y="1223583"/>
            <a:ext cx="621207" cy="65825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29" name="그룹 28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0" name="모서리가 둥근 직사각형 29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948" y="1906720"/>
            <a:ext cx="5095334" cy="486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8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28385" y="1197516"/>
            <a:ext cx="5487063" cy="678426"/>
            <a:chOff x="2584455" y="1870108"/>
            <a:chExt cx="5014046" cy="678426"/>
          </a:xfrm>
        </p:grpSpPr>
        <p:grpSp>
          <p:nvGrpSpPr>
            <p:cNvPr id="20" name="그룹 19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02718" y="1855434"/>
                <a:ext cx="1431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회원등급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473678" y="2051619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뱃지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등급 서비스</a:t>
              </a:r>
              <a:endParaRPr lang="ko-KR" altLang="en-US" b="1" dirty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59" y="4703107"/>
            <a:ext cx="654087" cy="654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032" y="4639992"/>
            <a:ext cx="861051" cy="8610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40" y="4587665"/>
            <a:ext cx="943553" cy="943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754" y="4521330"/>
            <a:ext cx="1009888" cy="10098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57410" y="4703108"/>
            <a:ext cx="65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/>
              <a:t>↔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532" y="2940081"/>
            <a:ext cx="4218027" cy="8471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9937" y="2890653"/>
            <a:ext cx="4290544" cy="84198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543932" y="4703107"/>
            <a:ext cx="65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/>
              <a:t>↔</a:t>
            </a:r>
            <a:endParaRPr lang="ko-KR" altLang="en-US" sz="3600" dirty="0"/>
          </a:p>
        </p:txBody>
      </p:sp>
      <p:sp>
        <p:nvSpPr>
          <p:cNvPr id="33" name="직사각형 32"/>
          <p:cNvSpPr/>
          <p:nvPr/>
        </p:nvSpPr>
        <p:spPr>
          <a:xfrm>
            <a:off x="6716611" y="4738340"/>
            <a:ext cx="65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/>
              <a:t>↔</a:t>
            </a:r>
            <a:endParaRPr lang="ko-KR" altLang="en-US" sz="3600" dirty="0"/>
          </a:p>
        </p:txBody>
      </p:sp>
      <p:sp>
        <p:nvSpPr>
          <p:cNvPr id="34" name="직사각형 33"/>
          <p:cNvSpPr/>
          <p:nvPr/>
        </p:nvSpPr>
        <p:spPr>
          <a:xfrm>
            <a:off x="8788880" y="4738340"/>
            <a:ext cx="6509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smtClean="0"/>
              <a:t>↔</a:t>
            </a:r>
            <a:endParaRPr lang="ko-KR" altLang="en-US" sz="36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36" name="그룹 35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44" name="모서리가 둥근 직사각형 43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7" name="모서리가 둥근 직사각형 36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010" y="4338628"/>
            <a:ext cx="1192590" cy="11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610600" y="6407150"/>
            <a:ext cx="2743200" cy="365125"/>
          </a:xfrm>
        </p:spPr>
        <p:txBody>
          <a:bodyPr/>
          <a:lstStyle/>
          <a:p>
            <a:fld id="{2FD7CDB0-D3B9-41C0-9393-30FD74A1C990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1868034" y="3077951"/>
            <a:ext cx="4811533" cy="2010199"/>
            <a:chOff x="6912953" y="2280287"/>
            <a:chExt cx="4811533" cy="2010199"/>
          </a:xfrm>
        </p:grpSpPr>
        <p:sp>
          <p:nvSpPr>
            <p:cNvPr id="83" name="TextBox 82"/>
            <p:cNvSpPr txBox="1"/>
            <p:nvPr/>
          </p:nvSpPr>
          <p:spPr>
            <a:xfrm>
              <a:off x="6912953" y="2280287"/>
              <a:ext cx="2775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36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|</a:t>
              </a:r>
              <a:r>
                <a:rPr lang="en-US" altLang="ko-KR" sz="3200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b="1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r>
                <a:rPr lang="ko-KR" altLang="en-US" sz="3200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제공자</a:t>
              </a:r>
              <a:endParaRPr lang="ko-KR" altLang="en-US" sz="32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973829" y="3090157"/>
              <a:ext cx="47506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 </a:t>
              </a:r>
              <a:r>
                <a:rPr lang="ko-KR" altLang="en-US" sz="2400" b="1" dirty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공유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하는 유저들의 </a:t>
              </a:r>
              <a:r>
                <a:rPr lang="ko-KR" altLang="en-US" sz="2400" b="1" dirty="0" smtClean="0">
                  <a:solidFill>
                    <a:schemeClr val="accent4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성취감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적극적인 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활동을 위한 </a:t>
              </a:r>
              <a:r>
                <a:rPr lang="ko-KR" altLang="en-US" sz="2400" b="1" dirty="0">
                  <a:solidFill>
                    <a:schemeClr val="accent4">
                      <a:lumMod val="7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동기 부여</a:t>
              </a:r>
              <a:endParaRPr lang="ko-KR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6801038" y="3077951"/>
            <a:ext cx="7046975" cy="1964032"/>
            <a:chOff x="6821595" y="2280287"/>
            <a:chExt cx="4825071" cy="1964032"/>
          </a:xfrm>
        </p:grpSpPr>
        <p:sp>
          <p:nvSpPr>
            <p:cNvPr id="29" name="TextBox 28"/>
            <p:cNvSpPr txBox="1"/>
            <p:nvPr/>
          </p:nvSpPr>
          <p:spPr>
            <a:xfrm>
              <a:off x="6821595" y="2280287"/>
              <a:ext cx="341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solidFill>
                    <a:srgbClr val="36595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|</a:t>
              </a:r>
              <a:r>
                <a:rPr lang="en-US" altLang="ko-KR" sz="3200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3200" dirty="0" smtClean="0">
                  <a:solidFill>
                    <a:srgbClr val="365959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 찾는 유저</a:t>
              </a:r>
              <a:endParaRPr lang="ko-KR" altLang="en-US" sz="3200" dirty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96009" y="3090157"/>
              <a:ext cx="4750657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등급</a:t>
              </a: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을 통해 </a:t>
              </a:r>
              <a:r>
                <a:rPr lang="en-US" altLang="ko-KR" sz="2400" b="1" dirty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/>
              </a:r>
              <a:br>
                <a:rPr lang="en-US" altLang="ko-KR" sz="2400" b="1" dirty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해당</a:t>
              </a:r>
              <a:r>
                <a:rPr lang="ko-KR" altLang="en-US" sz="2400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글의 신뢰성 가늠</a:t>
              </a:r>
              <a:endParaRPr lang="ko-KR" altLang="en-US" sz="24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28385" y="1197516"/>
            <a:ext cx="5487063" cy="678426"/>
            <a:chOff x="2584455" y="1870108"/>
            <a:chExt cx="5014046" cy="678426"/>
          </a:xfrm>
        </p:grpSpPr>
        <p:grpSp>
          <p:nvGrpSpPr>
            <p:cNvPr id="33" name="그룹 32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35" name="직사각형 34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02718" y="1855434"/>
                <a:ext cx="14311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회원등급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4473678" y="2051619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err="1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뱃지</a:t>
              </a:r>
              <a:r>
                <a:rPr lang="ko-KR" altLang="en-US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활용한 </a:t>
              </a:r>
              <a:r>
                <a:rPr lang="ko-KR" altLang="en-US" b="1" dirty="0" smtClean="0">
                  <a:solidFill>
                    <a:srgbClr val="BF9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 등급 서비스</a:t>
              </a:r>
              <a:endParaRPr lang="ko-KR" altLang="en-US" b="1" dirty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38" name="그룹 37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40" name="모서리가 둥근 직사각형 39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9" name="모서리가 둥근 직사각형 38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21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728386" y="1197516"/>
            <a:ext cx="5014046" cy="678426"/>
            <a:chOff x="2584455" y="1870108"/>
            <a:chExt cx="5014046" cy="678426"/>
          </a:xfrm>
        </p:grpSpPr>
        <p:grpSp>
          <p:nvGrpSpPr>
            <p:cNvPr id="20" name="그룹 19"/>
            <p:cNvGrpSpPr/>
            <p:nvPr/>
          </p:nvGrpSpPr>
          <p:grpSpPr>
            <a:xfrm>
              <a:off x="2584455" y="1870108"/>
              <a:ext cx="5014046" cy="678426"/>
              <a:chOff x="2476300" y="1693126"/>
              <a:chExt cx="5014046" cy="678426"/>
            </a:xfrm>
            <a:effectLst>
              <a:outerShdw blurRad="50800" dist="38100" dir="2700000" sx="99000" sy="99000" algn="tl" rotWithShape="0">
                <a:prstClr val="black">
                  <a:alpha val="22000"/>
                </a:prstClr>
              </a:outerShdw>
            </a:effectLst>
          </p:grpSpPr>
          <p:sp>
            <p:nvSpPr>
              <p:cNvPr id="16" name="직사각형 15"/>
              <p:cNvSpPr/>
              <p:nvPr/>
            </p:nvSpPr>
            <p:spPr>
              <a:xfrm>
                <a:off x="2476300" y="1694161"/>
                <a:ext cx="1682745" cy="677391"/>
              </a:xfrm>
              <a:prstGeom prst="rect">
                <a:avLst/>
              </a:prstGeom>
              <a:solidFill>
                <a:srgbClr val="D9C6B0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602718" y="1867009"/>
                <a:ext cx="1429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CBTI</a:t>
                </a:r>
                <a:endParaRPr lang="ko-KR" altLang="en-US" sz="2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159045" y="1693126"/>
                <a:ext cx="3331301" cy="6784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4473678" y="2065444"/>
              <a:ext cx="2914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BF9000"/>
                  </a:solidFill>
                </a:rPr>
                <a:t>선호커피유형 지표 </a:t>
              </a:r>
              <a:r>
                <a:rPr lang="ko-KR" altLang="en-US" dirty="0" smtClean="0"/>
                <a:t>도입</a:t>
              </a:r>
              <a:endParaRPr lang="ko-KR" altLang="en-US" dirty="0">
                <a:solidFill>
                  <a:srgbClr val="BF9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089838" y="3030270"/>
            <a:ext cx="245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</a:t>
            </a:r>
            <a:r>
              <a:rPr lang="en-US" altLang="ko-KR" sz="4800" dirty="0" smtClean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BTI</a:t>
            </a:r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983612" y="3017570"/>
            <a:ext cx="5533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905794" y="5185426"/>
            <a:ext cx="1372489" cy="45719"/>
          </a:xfrm>
          <a:prstGeom prst="rect">
            <a:avLst/>
          </a:prstGeom>
          <a:solidFill>
            <a:srgbClr val="D9C6B0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50870" y="3030067"/>
            <a:ext cx="23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AMEO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818556" y="4434352"/>
            <a:ext cx="1484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BF9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CBTI</a:t>
            </a:r>
            <a:endParaRPr lang="ko-KR" altLang="en-US" sz="4800" dirty="0">
              <a:solidFill>
                <a:srgbClr val="BF9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95016" y="4455108"/>
            <a:ext cx="5597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solidFill>
                  <a:srgbClr val="365959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</a:t>
            </a:r>
            <a:endParaRPr lang="ko-KR" altLang="en-US" sz="4800" dirty="0">
              <a:solidFill>
                <a:srgbClr val="365959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97" y="2759564"/>
            <a:ext cx="3349576" cy="3349576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-521574" y="196323"/>
            <a:ext cx="4417406" cy="635781"/>
            <a:chOff x="-494630" y="168891"/>
            <a:chExt cx="4417406" cy="635781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-494630" y="168891"/>
              <a:ext cx="4417406" cy="635781"/>
            </a:xfrm>
            <a:prstGeom prst="roundRect">
              <a:avLst>
                <a:gd name="adj" fmla="val 50000"/>
              </a:avLst>
            </a:prstGeom>
            <a:solidFill>
              <a:srgbClr val="36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51797" y="225171"/>
              <a:ext cx="19010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</a:t>
              </a:r>
              <a:r>
                <a:rPr lang="en-US" altLang="ko-KR" sz="280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 </a:t>
              </a:r>
              <a:r>
                <a:rPr lang="ko-KR" altLang="en-US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상세내용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376774" y="196323"/>
            <a:ext cx="4475064" cy="317890"/>
            <a:chOff x="7288284" y="196323"/>
            <a:chExt cx="4475064" cy="317890"/>
          </a:xfrm>
          <a:solidFill>
            <a:srgbClr val="708989"/>
          </a:solidFill>
        </p:grpSpPr>
        <p:grpSp>
          <p:nvGrpSpPr>
            <p:cNvPr id="31" name="그룹 30"/>
            <p:cNvGrpSpPr/>
            <p:nvPr/>
          </p:nvGrpSpPr>
          <p:grpSpPr>
            <a:xfrm>
              <a:off x="8426246" y="198836"/>
              <a:ext cx="3337102" cy="315377"/>
              <a:chOff x="8306191" y="252603"/>
              <a:chExt cx="3673466" cy="347166"/>
            </a:xfrm>
            <a:grpFill/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8306191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solidFill>
                <a:srgbClr val="36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상세내용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9558854" y="252604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최종목표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10811517" y="252603"/>
                <a:ext cx="1168140" cy="34716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 smtClean="0">
                    <a:solidFill>
                      <a:srgbClr val="D9C6B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QnA</a:t>
                </a:r>
                <a:endParaRPr lang="ko-KR" altLang="en-US" sz="1200" dirty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32" name="모서리가 둥근 직사각형 31"/>
            <p:cNvSpPr/>
            <p:nvPr/>
          </p:nvSpPr>
          <p:spPr>
            <a:xfrm>
              <a:off x="7288284" y="196323"/>
              <a:ext cx="1061178" cy="3153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rgbClr val="D9C6B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소개</a:t>
              </a:r>
              <a:endParaRPr lang="ko-KR" altLang="en-US" sz="1200" dirty="0">
                <a:solidFill>
                  <a:srgbClr val="D9C6B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5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CDB0-D3B9-41C0-9393-30FD74A1C990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7519"/>
            <a:ext cx="13514896" cy="69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1089</Words>
  <Application>Microsoft Office PowerPoint</Application>
  <PresentationFormat>와이드스크린</PresentationFormat>
  <Paragraphs>240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나눔스퀘어라운드 ExtraBold</vt:lpstr>
      <vt:lpstr>맑은 고딕</vt:lpstr>
      <vt:lpstr>나눔바른고딕</vt:lpstr>
      <vt:lpstr>나눔스퀘어 ExtraBold</vt:lpstr>
      <vt:lpstr>Arial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198</cp:revision>
  <dcterms:created xsi:type="dcterms:W3CDTF">2021-07-25T15:41:09Z</dcterms:created>
  <dcterms:modified xsi:type="dcterms:W3CDTF">2021-08-20T03:49:04Z</dcterms:modified>
  <cp:contentStatus/>
</cp:coreProperties>
</file>